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7" r:id="rId6"/>
    <p:sldId id="268" r:id="rId7"/>
    <p:sldId id="269" r:id="rId8"/>
    <p:sldId id="271" r:id="rId9"/>
    <p:sldId id="274" r:id="rId10"/>
    <p:sldId id="275"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60" autoAdjust="0"/>
  </p:normalViewPr>
  <p:slideViewPr>
    <p:cSldViewPr snapToGrid="0">
      <p:cViewPr varScale="1">
        <p:scale>
          <a:sx n="86" d="100"/>
          <a:sy n="86" d="100"/>
        </p:scale>
        <p:origin x="562" y="6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11/29/2017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11/29/2017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43314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347048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a:t>
            </a:fld>
            <a:endParaRPr lang="en-US"/>
          </a:p>
        </p:txBody>
      </p:sp>
    </p:spTree>
    <p:extLst>
      <p:ext uri="{BB962C8B-B14F-4D97-AF65-F5344CB8AC3E}">
        <p14:creationId xmlns:p14="http://schemas.microsoft.com/office/powerpoint/2010/main" val="188646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99819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150014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743966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altLang="zh-CN"/>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dirty="0"/>
          </a:p>
        </p:txBody>
      </p:sp>
      <p:pic>
        <p:nvPicPr>
          <p:cNvPr id="9" name="Picture 8" descr="Closeup of test tube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ltLang="zh-CN"/>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11/29/2017</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11/29/2017</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ltLang="zh-CN"/>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ltLang="zh-CN"/>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ltLang="zh-CN"/>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11/29/2017</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Two-Class Weather Classification</a:t>
            </a:r>
          </a:p>
        </p:txBody>
      </p:sp>
      <p:sp>
        <p:nvSpPr>
          <p:cNvPr id="3" name="Subtitle 2"/>
          <p:cNvSpPr>
            <a:spLocks noGrp="1"/>
          </p:cNvSpPr>
          <p:nvPr>
            <p:ph type="subTitle" idx="1"/>
          </p:nvPr>
        </p:nvSpPr>
        <p:spPr/>
        <p:txBody>
          <a:bodyPr/>
          <a:lstStyle/>
          <a:p>
            <a:r>
              <a:rPr lang="en-US" altLang="zh-CN" dirty="0">
                <a:solidFill>
                  <a:schemeClr val="tx1">
                    <a:lumMod val="95000"/>
                  </a:schemeClr>
                </a:solidFill>
              </a:rPr>
              <a:t>Qingbo Kang </a:t>
            </a:r>
            <a:r>
              <a:rPr lang="en-US" dirty="0">
                <a:solidFill>
                  <a:schemeClr val="tx1">
                    <a:lumMod val="95000"/>
                  </a:schemeClr>
                </a:solidFill>
              </a:rPr>
              <a:t>| 40058122 | Concordia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Future Work</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The framework can include more useful weather cues.</a:t>
            </a:r>
          </a:p>
          <a:p>
            <a:r>
              <a:rPr lang="en-US" dirty="0"/>
              <a:t>The performance of shadow and haze detection need to be improved.</a:t>
            </a:r>
          </a:p>
          <a:p>
            <a:r>
              <a:rPr lang="en-US" dirty="0"/>
              <a:t>Generalizing to labeling more weather types.</a:t>
            </a:r>
          </a:p>
          <a:p>
            <a:r>
              <a:rPr lang="en-US" dirty="0"/>
              <a:t>This approach rely on handcrafted features, may adopt some deep learning based approaches to improve it.</a:t>
            </a:r>
          </a:p>
        </p:txBody>
      </p:sp>
    </p:spTree>
    <p:extLst>
      <p:ext uri="{BB962C8B-B14F-4D97-AF65-F5344CB8AC3E}">
        <p14:creationId xmlns:p14="http://schemas.microsoft.com/office/powerpoint/2010/main" val="14153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915FE2-CA41-4996-A458-F022F0E562D7}"/>
              </a:ext>
            </a:extLst>
          </p:cNvPr>
          <p:cNvSpPr txBox="1"/>
          <p:nvPr/>
        </p:nvSpPr>
        <p:spPr>
          <a:xfrm>
            <a:off x="3178206" y="2139518"/>
            <a:ext cx="6516210" cy="1446550"/>
          </a:xfrm>
          <a:prstGeom prst="rect">
            <a:avLst/>
          </a:prstGeom>
          <a:noFill/>
        </p:spPr>
        <p:txBody>
          <a:bodyPr wrap="square" rtlCol="0">
            <a:spAutoFit/>
          </a:bodyPr>
          <a:lstStyle/>
          <a:p>
            <a:r>
              <a:rPr lang="en-US" altLang="zh-CN" sz="8800" dirty="0"/>
              <a:t>Thank you.</a:t>
            </a:r>
            <a:endParaRPr lang="zh-CN" altLang="en-US" sz="8800" dirty="0"/>
          </a:p>
        </p:txBody>
      </p:sp>
    </p:spTree>
    <p:extLst>
      <p:ext uri="{BB962C8B-B14F-4D97-AF65-F5344CB8AC3E}">
        <p14:creationId xmlns:p14="http://schemas.microsoft.com/office/powerpoint/2010/main" val="95127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478" y="834501"/>
            <a:ext cx="10972800" cy="4231732"/>
          </a:xfrm>
        </p:spPr>
        <p:txBody>
          <a:bodyPr>
            <a:normAutofit/>
          </a:bodyPr>
          <a:lstStyle/>
          <a:p>
            <a:r>
              <a:rPr lang="en-US" altLang="zh-CN" sz="4000" dirty="0"/>
              <a:t>Based paper: Lu C, Lin D, Jia J, et al. Two-class weather classification[C]//Proceedings of the IEEE Conference on Computer Vision and Pattern Recognition. 2014: 3718-3725.</a:t>
            </a:r>
            <a:br>
              <a:rPr lang="en-US" altLang="zh-CN" dirty="0"/>
            </a:br>
            <a:endParaRPr lang="en-US" dirty="0"/>
          </a:p>
        </p:txBody>
      </p:sp>
      <p:sp>
        <p:nvSpPr>
          <p:cNvPr id="3" name="Text Placeholder 2"/>
          <p:cNvSpPr>
            <a:spLocks noGrp="1"/>
          </p:cNvSpPr>
          <p:nvPr>
            <p:ph type="body" idx="1"/>
          </p:nvPr>
        </p:nvSpPr>
        <p:spPr/>
        <p:txBody>
          <a:bodyPr/>
          <a:lstStyle/>
          <a:p>
            <a:endParaRPr lang="en-US" dirty="0">
              <a:solidFill>
                <a:schemeClr val="tx1">
                  <a:lumMod val="95000"/>
                </a:schemeClr>
              </a:solidFill>
            </a:endParaRP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a:t>Classifying a single outdoor image as sunny or cloudy.</a:t>
            </a:r>
          </a:p>
          <a:p>
            <a:endParaRPr lang="en-US" dirty="0"/>
          </a:p>
          <a:p>
            <a:endParaRPr lang="en-US" dirty="0"/>
          </a:p>
          <a:p>
            <a:endParaRPr lang="en-US" dirty="0"/>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AA08C185-D383-461D-B8B6-83176FD8845D}"/>
              </a:ext>
            </a:extLst>
          </p:cNvPr>
          <p:cNvPicPr>
            <a:picLocks noChangeAspect="1"/>
          </p:cNvPicPr>
          <p:nvPr/>
        </p:nvPicPr>
        <p:blipFill>
          <a:blip r:embed="rId2"/>
          <a:stretch>
            <a:fillRect/>
          </a:stretch>
        </p:blipFill>
        <p:spPr>
          <a:xfrm>
            <a:off x="1966650" y="2442002"/>
            <a:ext cx="3131845" cy="3033093"/>
          </a:xfrm>
          <a:prstGeom prst="rect">
            <a:avLst/>
          </a:prstGeom>
        </p:spPr>
      </p:pic>
      <p:pic>
        <p:nvPicPr>
          <p:cNvPr id="5" name="Picture 4">
            <a:extLst>
              <a:ext uri="{FF2B5EF4-FFF2-40B4-BE49-F238E27FC236}">
                <a16:creationId xmlns:a16="http://schemas.microsoft.com/office/drawing/2014/main" id="{EE5C7869-8F67-4CD0-B569-EEE6233CD173}"/>
              </a:ext>
            </a:extLst>
          </p:cNvPr>
          <p:cNvPicPr>
            <a:picLocks noChangeAspect="1"/>
          </p:cNvPicPr>
          <p:nvPr/>
        </p:nvPicPr>
        <p:blipFill>
          <a:blip r:embed="rId3"/>
          <a:stretch>
            <a:fillRect/>
          </a:stretch>
        </p:blipFill>
        <p:spPr>
          <a:xfrm>
            <a:off x="6214025" y="2442003"/>
            <a:ext cx="3131845" cy="3033092"/>
          </a:xfrm>
          <a:prstGeom prst="rect">
            <a:avLst/>
          </a:prstGeom>
        </p:spPr>
      </p:pic>
      <p:sp>
        <p:nvSpPr>
          <p:cNvPr id="6" name="TextBox 5">
            <a:extLst>
              <a:ext uri="{FF2B5EF4-FFF2-40B4-BE49-F238E27FC236}">
                <a16:creationId xmlns:a16="http://schemas.microsoft.com/office/drawing/2014/main" id="{DF1423F4-A2E9-4B74-8E6A-DC1F033DD405}"/>
              </a:ext>
            </a:extLst>
          </p:cNvPr>
          <p:cNvSpPr txBox="1"/>
          <p:nvPr/>
        </p:nvSpPr>
        <p:spPr>
          <a:xfrm>
            <a:off x="3048739" y="5595983"/>
            <a:ext cx="967666" cy="369332"/>
          </a:xfrm>
          <a:prstGeom prst="rect">
            <a:avLst/>
          </a:prstGeom>
          <a:noFill/>
        </p:spPr>
        <p:txBody>
          <a:bodyPr wrap="square" rtlCol="0">
            <a:spAutoFit/>
          </a:bodyPr>
          <a:lstStyle/>
          <a:p>
            <a:r>
              <a:rPr lang="en-US" altLang="zh-CN" dirty="0"/>
              <a:t>Sunny</a:t>
            </a:r>
            <a:endParaRPr lang="zh-CN" altLang="en-US" dirty="0"/>
          </a:p>
        </p:txBody>
      </p:sp>
      <p:sp>
        <p:nvSpPr>
          <p:cNvPr id="7" name="TextBox 6">
            <a:extLst>
              <a:ext uri="{FF2B5EF4-FFF2-40B4-BE49-F238E27FC236}">
                <a16:creationId xmlns:a16="http://schemas.microsoft.com/office/drawing/2014/main" id="{A3DDEC35-8B5B-4F19-B26C-6525AFFCB2AD}"/>
              </a:ext>
            </a:extLst>
          </p:cNvPr>
          <p:cNvSpPr txBox="1"/>
          <p:nvPr/>
        </p:nvSpPr>
        <p:spPr>
          <a:xfrm>
            <a:off x="7296114" y="5595983"/>
            <a:ext cx="967666" cy="369332"/>
          </a:xfrm>
          <a:prstGeom prst="rect">
            <a:avLst/>
          </a:prstGeom>
          <a:noFill/>
        </p:spPr>
        <p:txBody>
          <a:bodyPr wrap="square" rtlCol="0">
            <a:spAutoFit/>
          </a:bodyPr>
          <a:lstStyle/>
          <a:p>
            <a:r>
              <a:rPr lang="en-US" altLang="zh-CN" dirty="0"/>
              <a:t>Cloudy</a:t>
            </a:r>
            <a:endParaRPr lang="zh-CN" altLang="en-US" dirty="0"/>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Feature</a:t>
            </a:r>
          </a:p>
        </p:txBody>
      </p:sp>
      <p:sp>
        <p:nvSpPr>
          <p:cNvPr id="3" name="Content Placeholder 2"/>
          <p:cNvSpPr>
            <a:spLocks noGrp="1"/>
          </p:cNvSpPr>
          <p:nvPr>
            <p:ph idx="1"/>
          </p:nvPr>
        </p:nvSpPr>
        <p:spPr/>
        <p:txBody>
          <a:bodyPr/>
          <a:lstStyle/>
          <a:p>
            <a:r>
              <a:rPr lang="en-US" dirty="0"/>
              <a:t>A 621-D feature vector with 5 components: sky, shadow, reflection, contrast, haze.</a:t>
            </a:r>
          </a:p>
          <a:p>
            <a:endParaRPr lang="en-US" dirty="0"/>
          </a:p>
          <a:p>
            <a:r>
              <a:rPr lang="en-US" dirty="0"/>
              <a:t>Since not all outdoor image</a:t>
            </a:r>
            <a:r>
              <a:rPr lang="en-US" altLang="zh-CN" dirty="0"/>
              <a:t>s</a:t>
            </a:r>
            <a:r>
              <a:rPr lang="en-US" dirty="0"/>
              <a:t> contain these features, the existence vector:</a:t>
            </a:r>
          </a:p>
          <a:p>
            <a:endParaRPr lang="en-US" dirty="0"/>
          </a:p>
          <a:p>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BEC444-E936-4579-9F65-09EF32210488}"/>
                  </a:ext>
                </a:extLst>
              </p:cNvPr>
              <p:cNvSpPr/>
              <p:nvPr/>
            </p:nvSpPr>
            <p:spPr>
              <a:xfrm>
                <a:off x="4604550" y="2485748"/>
                <a:ext cx="2982899"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𝑠𝑘</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𝑠h</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𝑟𝑒</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𝑐𝑜</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h𝑎</m:t>
                              </m:r>
                            </m:sub>
                          </m:sSub>
                        </m:e>
                      </m:d>
                    </m:oMath>
                  </m:oMathPara>
                </a14:m>
                <a:endParaRPr lang="zh-CN" altLang="en-US" sz="2800" dirty="0"/>
              </a:p>
            </p:txBody>
          </p:sp>
        </mc:Choice>
        <mc:Fallback xmlns="">
          <p:sp>
            <p:nvSpPr>
              <p:cNvPr id="6" name="Rectangle 5">
                <a:extLst>
                  <a:ext uri="{FF2B5EF4-FFF2-40B4-BE49-F238E27FC236}">
                    <a16:creationId xmlns:a16="http://schemas.microsoft.com/office/drawing/2014/main" id="{89BEC444-E936-4579-9F65-09EF32210488}"/>
                  </a:ext>
                </a:extLst>
              </p:cNvPr>
              <p:cNvSpPr>
                <a:spLocks noRot="1" noChangeAspect="1" noMove="1" noResize="1" noEditPoints="1" noAdjustHandles="1" noChangeArrowheads="1" noChangeShapeType="1" noTextEdit="1"/>
              </p:cNvSpPr>
              <p:nvPr/>
            </p:nvSpPr>
            <p:spPr>
              <a:xfrm>
                <a:off x="4604550" y="2485748"/>
                <a:ext cx="2982899" cy="5786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984502-4657-4E84-9F1E-B2BA3534C6D4}"/>
                  </a:ext>
                </a:extLst>
              </p:cNvPr>
              <p:cNvSpPr/>
              <p:nvPr/>
            </p:nvSpPr>
            <p:spPr>
              <a:xfrm>
                <a:off x="4685294" y="3835681"/>
                <a:ext cx="29021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𝑠𝑘</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𝑠h</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𝑟𝑒</m:t>
                              </m:r>
                            </m:sub>
                          </m:sSub>
                          <m:r>
                            <m:rPr>
                              <m:nor/>
                            </m:rPr>
                            <a:rPr lang="zh-CN" altLang="en-US" sz="2800" i="1">
                              <a:latin typeface="Cambria Math" panose="02040503050406030204" pitchFamily="18" charset="0"/>
                            </a:rPr>
                            <m:t> </m:t>
                          </m:r>
                        </m:e>
                      </m:d>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h𝑎</m:t>
                                  </m:r>
                                </m:sub>
                              </m:sSub>
                            </m:e>
                          </m:d>
                        </m:e>
                        <m:sup>
                          <m:r>
                            <a:rPr lang="zh-CN" altLang="en-US" sz="2800" i="1">
                              <a:latin typeface="Cambria Math" panose="02040503050406030204" pitchFamily="18" charset="0"/>
                            </a:rPr>
                            <m:t>𝑇</m:t>
                          </m:r>
                        </m:sup>
                      </m:sSup>
                    </m:oMath>
                  </m:oMathPara>
                </a14:m>
                <a:endParaRPr lang="zh-CN" altLang="en-US" sz="2800" dirty="0"/>
              </a:p>
            </p:txBody>
          </p:sp>
        </mc:Choice>
        <mc:Fallback xmlns="">
          <p:sp>
            <p:nvSpPr>
              <p:cNvPr id="7" name="Rectangle 6">
                <a:extLst>
                  <a:ext uri="{FF2B5EF4-FFF2-40B4-BE49-F238E27FC236}">
                    <a16:creationId xmlns:a16="http://schemas.microsoft.com/office/drawing/2014/main" id="{B2984502-4657-4E84-9F1E-B2BA3534C6D4}"/>
                  </a:ext>
                </a:extLst>
              </p:cNvPr>
              <p:cNvSpPr>
                <a:spLocks noRot="1" noChangeAspect="1" noMove="1" noResize="1" noEditPoints="1" noAdjustHandles="1" noChangeArrowheads="1" noChangeShapeType="1" noTextEdit="1"/>
              </p:cNvSpPr>
              <p:nvPr/>
            </p:nvSpPr>
            <p:spPr>
              <a:xfrm>
                <a:off x="4685294" y="3835681"/>
                <a:ext cx="2902155"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Weather Feature</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Sky(256-D): Segment sky region by extracting a 131-D feature (SIFT + mean HSV) and using a random forest classifier.       is defined with color-pair dictionary coding.</a:t>
            </a:r>
          </a:p>
          <a:p>
            <a:r>
              <a:rPr lang="en-US" dirty="0"/>
              <a:t>Shadow(10-D): Using shadow detection tool to obtain top 10 most confident shadow boundaries and computer their likelihood.</a:t>
            </a:r>
          </a:p>
          <a:p>
            <a:r>
              <a:rPr lang="en-US" dirty="0"/>
              <a:t>Reflection(100-D): Apply image matting at the detected white pixels, then compute the alpha matte distributions.</a:t>
            </a:r>
          </a:p>
          <a:p>
            <a:r>
              <a:rPr lang="en-US" dirty="0"/>
              <a:t>Contrast(171-D): Utilizing image saturation percentile ratios, this paper used C channel of LCH color space.</a:t>
            </a:r>
          </a:p>
          <a:p>
            <a:r>
              <a:rPr lang="en-US" dirty="0"/>
              <a:t>Haze(84-D): Using dark channel prior.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25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Traditional classifiers such as SVM cannot achieve good performance on weather feature because they assume all components to present simultaneously in all images. But outdoor images do not always contain all weather cues(for example, sky).</a:t>
            </a:r>
          </a:p>
          <a:p>
            <a:r>
              <a:rPr lang="en-US" dirty="0"/>
              <a:t>Partition trainings images into disjoint clusters of homogeneous voters according to the existence vector of each image. Images belonging to the same cluster are said to be homogeneous.</a:t>
            </a:r>
          </a:p>
          <a:p>
            <a:r>
              <a:rPr lang="en-US" dirty="0"/>
              <a:t>Partitioned sets correspond to different weather cue patterns, such as “sky + shadow”, “sky + haze”.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3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pic>
        <p:nvPicPr>
          <p:cNvPr id="5" name="Content Placeholder 4">
            <a:extLst>
              <a:ext uri="{FF2B5EF4-FFF2-40B4-BE49-F238E27FC236}">
                <a16:creationId xmlns:a16="http://schemas.microsoft.com/office/drawing/2014/main" id="{A0FF41B9-F6DC-4D4D-A799-2FD1B7315BC3}"/>
              </a:ext>
            </a:extLst>
          </p:cNvPr>
          <p:cNvPicPr>
            <a:picLocks noGrp="1" noChangeAspect="1"/>
          </p:cNvPicPr>
          <p:nvPr>
            <p:ph idx="1"/>
          </p:nvPr>
        </p:nvPicPr>
        <p:blipFill>
          <a:blip r:embed="rId3"/>
          <a:stretch>
            <a:fillRect/>
          </a:stretch>
        </p:blipFill>
        <p:spPr>
          <a:xfrm>
            <a:off x="132080" y="1529303"/>
            <a:ext cx="6350000" cy="2936557"/>
          </a:xfrm>
          <a:prstGeom prst="rect">
            <a:avLst/>
          </a:prstGeom>
        </p:spPr>
      </p:pic>
      <p:pic>
        <p:nvPicPr>
          <p:cNvPr id="6" name="Picture 5">
            <a:extLst>
              <a:ext uri="{FF2B5EF4-FFF2-40B4-BE49-F238E27FC236}">
                <a16:creationId xmlns:a16="http://schemas.microsoft.com/office/drawing/2014/main" id="{2391EEAD-BAA6-43EA-A329-44E329687EDB}"/>
              </a:ext>
            </a:extLst>
          </p:cNvPr>
          <p:cNvPicPr>
            <a:picLocks noChangeAspect="1"/>
          </p:cNvPicPr>
          <p:nvPr/>
        </p:nvPicPr>
        <p:blipFill>
          <a:blip r:embed="rId4"/>
          <a:stretch>
            <a:fillRect/>
          </a:stretch>
        </p:blipFill>
        <p:spPr>
          <a:xfrm>
            <a:off x="132080" y="4669060"/>
            <a:ext cx="8476810" cy="2061940"/>
          </a:xfrm>
          <a:prstGeom prst="rect">
            <a:avLst/>
          </a:prstGeom>
        </p:spPr>
      </p:pic>
      <p:sp>
        <p:nvSpPr>
          <p:cNvPr id="7" name="Rectangle 6">
            <a:extLst>
              <a:ext uri="{FF2B5EF4-FFF2-40B4-BE49-F238E27FC236}">
                <a16:creationId xmlns:a16="http://schemas.microsoft.com/office/drawing/2014/main" id="{8F6398AB-C119-460F-933F-5D7D4626600C}"/>
              </a:ext>
            </a:extLst>
          </p:cNvPr>
          <p:cNvSpPr/>
          <p:nvPr/>
        </p:nvSpPr>
        <p:spPr>
          <a:xfrm>
            <a:off x="6626687" y="2812915"/>
            <a:ext cx="1742785" cy="369332"/>
          </a:xfrm>
          <a:prstGeom prst="rect">
            <a:avLst/>
          </a:prstGeom>
        </p:spPr>
        <p:txBody>
          <a:bodyPr wrap="none">
            <a:spAutoFit/>
          </a:bodyPr>
          <a:lstStyle/>
          <a:p>
            <a:r>
              <a:rPr lang="en-US" altLang="zh-CN" dirty="0"/>
              <a:t>“sky + shadow”</a:t>
            </a:r>
            <a:endParaRPr lang="zh-CN" altLang="en-US" dirty="0"/>
          </a:p>
        </p:txBody>
      </p:sp>
      <p:sp>
        <p:nvSpPr>
          <p:cNvPr id="8" name="Rectangle 7">
            <a:extLst>
              <a:ext uri="{FF2B5EF4-FFF2-40B4-BE49-F238E27FC236}">
                <a16:creationId xmlns:a16="http://schemas.microsoft.com/office/drawing/2014/main" id="{935BEDBB-8967-4F7B-BF4D-BC0BF0E1ABAD}"/>
              </a:ext>
            </a:extLst>
          </p:cNvPr>
          <p:cNvSpPr/>
          <p:nvPr/>
        </p:nvSpPr>
        <p:spPr>
          <a:xfrm>
            <a:off x="8690170" y="5515364"/>
            <a:ext cx="1447832" cy="369332"/>
          </a:xfrm>
          <a:prstGeom prst="rect">
            <a:avLst/>
          </a:prstGeom>
        </p:spPr>
        <p:txBody>
          <a:bodyPr wrap="none">
            <a:spAutoFit/>
          </a:bodyPr>
          <a:lstStyle/>
          <a:p>
            <a:r>
              <a:rPr lang="en-US" altLang="zh-CN" dirty="0"/>
              <a:t>“sky + haze”</a:t>
            </a:r>
            <a:endParaRPr lang="zh-CN" altLang="en-US" dirty="0"/>
          </a:p>
        </p:txBody>
      </p:sp>
    </p:spTree>
    <p:extLst>
      <p:ext uri="{BB962C8B-B14F-4D97-AF65-F5344CB8AC3E}">
        <p14:creationId xmlns:p14="http://schemas.microsoft.com/office/powerpoint/2010/main" val="8275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15440"/>
            <a:ext cx="10058400" cy="4958080"/>
          </a:xfrm>
        </p:spPr>
        <p:txBody>
          <a:bodyPr>
            <a:normAutofit/>
          </a:bodyPr>
          <a:lstStyle/>
          <a:p>
            <a:r>
              <a:rPr lang="en-US" dirty="0"/>
              <a:t>In the testing phase, the classifier is based on weighted voting scheme:</a:t>
            </a:r>
          </a:p>
          <a:p>
            <a:endParaRPr lang="en-US" dirty="0"/>
          </a:p>
          <a:p>
            <a:pPr>
              <a:lnSpc>
                <a:spcPct val="110000"/>
              </a:lnSpc>
              <a:spcBef>
                <a:spcPts val="600"/>
              </a:spcBef>
            </a:pPr>
            <a:r>
              <a:rPr lang="en-US" dirty="0"/>
              <a:t>x: weather feature.</a:t>
            </a:r>
          </a:p>
          <a:p>
            <a:pPr>
              <a:lnSpc>
                <a:spcPct val="110000"/>
              </a:lnSpc>
              <a:spcBef>
                <a:spcPts val="600"/>
              </a:spcBef>
            </a:pPr>
            <a:r>
              <a:rPr lang="en-US" dirty="0"/>
              <a:t>e: existence vector.</a:t>
            </a:r>
          </a:p>
          <a:p>
            <a:pPr>
              <a:lnSpc>
                <a:spcPct val="110000"/>
              </a:lnSpc>
              <a:spcBef>
                <a:spcPts val="600"/>
              </a:spcBef>
            </a:pPr>
            <a:r>
              <a:rPr lang="en-US" dirty="0"/>
              <a:t>sign[</a:t>
            </a:r>
            <a:r>
              <a:rPr lang="en-US" altLang="zh-CN" dirty="0"/>
              <a:t>·</a:t>
            </a:r>
            <a:r>
              <a:rPr lang="en-US" dirty="0"/>
              <a:t>]: the function outputting 1(resp. -1) for non=negative(resp. negative) input.</a:t>
            </a:r>
          </a:p>
          <a:p>
            <a:pPr>
              <a:lnSpc>
                <a:spcPct val="110000"/>
              </a:lnSpc>
              <a:spcBef>
                <a:spcPts val="600"/>
              </a:spcBef>
            </a:pPr>
            <a:r>
              <a:rPr lang="en-US" dirty="0"/>
              <a:t>           :</a:t>
            </a:r>
            <a:r>
              <a:rPr lang="zh-CN" altLang="en-US" dirty="0"/>
              <a:t> </a:t>
            </a:r>
            <a:r>
              <a:rPr lang="en-US" altLang="zh-CN" dirty="0"/>
              <a:t>similarity function.</a:t>
            </a:r>
          </a:p>
          <a:p>
            <a:pPr>
              <a:lnSpc>
                <a:spcPct val="110000"/>
              </a:lnSpc>
              <a:spcBef>
                <a:spcPts val="600"/>
              </a:spcBef>
            </a:pPr>
            <a:r>
              <a:rPr lang="en-US" dirty="0"/>
              <a:t>        : the trained homogeneous voter.</a:t>
            </a:r>
          </a:p>
          <a:p>
            <a:r>
              <a:rPr lang="en-US" dirty="0"/>
              <a:t>This classifier gives a larger weight to the homogeneous voter whose existence vector pattern is similar to that of the testing data.</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7320BEE-578D-4A32-B3BF-90FF4F1BDDDB}"/>
                  </a:ext>
                </a:extLst>
              </p:cNvPr>
              <p:cNvSpPr/>
              <p:nvPr/>
            </p:nvSpPr>
            <p:spPr>
              <a:xfrm>
                <a:off x="3847051" y="2089209"/>
                <a:ext cx="4497898" cy="642355"/>
              </a:xfrm>
              <a:prstGeom prst="rect">
                <a:avLst/>
              </a:prstGeom>
            </p:spPr>
            <p:txBody>
              <a:bodyPr wrap="none">
                <a:spAutoFit/>
              </a:bodyPr>
              <a:lstStyle/>
              <a:p>
                <a14:m>
                  <m:oMath xmlns:m="http://schemas.openxmlformats.org/officeDocument/2006/math">
                    <m:d>
                      <m:dPr>
                        <m:begChr m:val=""/>
                        <m:endChr m:val="]"/>
                        <m:ctrlPr>
                          <a:rPr lang="zh-CN" altLang="en-US" sz="2400" i="1" smtClean="0">
                            <a:latin typeface="Cambria Math" panose="02040503050406030204" pitchFamily="18" charset="0"/>
                          </a:rPr>
                        </m:ctrlPr>
                      </m:dPr>
                      <m:e>
                        <m:r>
                          <a:rPr lang="zh-CN" altLang="en-US" sz="2400" i="1">
                            <a:latin typeface="Cambria Math" panose="02040503050406030204" pitchFamily="18" charset="0"/>
                          </a:rPr>
                          <m:t>h</m:t>
                        </m:r>
                        <m:r>
                          <a:rPr lang="zh-CN" altLang="en-US" sz="2400" i="0">
                            <a:latin typeface="Cambria Math" panose="02040503050406030204" pitchFamily="18" charset="0"/>
                          </a:rPr>
                          <m:t>(</m:t>
                        </m:r>
                        <m:r>
                          <m:rPr>
                            <m:nor/>
                          </m:rPr>
                          <a:rPr lang="zh-CN" altLang="en-US" sz="2400" i="1">
                            <a:latin typeface="Cambria Math" panose="02040503050406030204" pitchFamily="18" charset="0"/>
                          </a:rPr>
                          <m:t>x</m:t>
                        </m:r>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r>
                          <m:rPr>
                            <m:nor/>
                          </m:rPr>
                          <a:rPr lang="zh-CN" altLang="en-US" sz="2400" i="1">
                            <a:latin typeface="Cambria Math" panose="02040503050406030204" pitchFamily="18" charset="0"/>
                          </a:rPr>
                          <m:t>=</m:t>
                        </m:r>
                        <m:r>
                          <a:rPr lang="zh-CN" altLang="en-US" sz="2400" i="1">
                            <a:latin typeface="Cambria Math" panose="02040503050406030204" pitchFamily="18" charset="0"/>
                          </a:rPr>
                          <m:t>𝑠𝑖𝑔𝑛</m:t>
                        </m:r>
                        <m:r>
                          <a:rPr lang="zh-CN" altLang="en-US" sz="2400" i="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𝑀</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x</m:t>
                                </m:r>
                              </m:e>
                            </m:d>
                          </m:e>
                        </m:nary>
                      </m:e>
                    </m:d>
                  </m:oMath>
                </a14:m>
                <a:r>
                  <a:rPr lang="en-US" altLang="zh-CN" dirty="0"/>
                  <a:t> </a:t>
                </a:r>
                <a:endParaRPr lang="zh-CN" altLang="en-US" dirty="0"/>
              </a:p>
            </p:txBody>
          </p:sp>
        </mc:Choice>
        <mc:Fallback xmlns="">
          <p:sp>
            <p:nvSpPr>
              <p:cNvPr id="11" name="Rectangle 10">
                <a:extLst>
                  <a:ext uri="{FF2B5EF4-FFF2-40B4-BE49-F238E27FC236}">
                    <a16:creationId xmlns:a16="http://schemas.microsoft.com/office/drawing/2014/main" id="{87320BEE-578D-4A32-B3BF-90FF4F1BDDDB}"/>
                  </a:ext>
                </a:extLst>
              </p:cNvPr>
              <p:cNvSpPr>
                <a:spLocks noRot="1" noChangeAspect="1" noMove="1" noResize="1" noEditPoints="1" noAdjustHandles="1" noChangeArrowheads="1" noChangeShapeType="1" noTextEdit="1"/>
              </p:cNvSpPr>
              <p:nvPr/>
            </p:nvSpPr>
            <p:spPr>
              <a:xfrm>
                <a:off x="3847051" y="2089209"/>
                <a:ext cx="4497898" cy="6423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0C517B8-8D24-4E7F-8E5B-CBBE76B0FC6D}"/>
                  </a:ext>
                </a:extLst>
              </p:cNvPr>
              <p:cNvSpPr/>
              <p:nvPr/>
            </p:nvSpPr>
            <p:spPr>
              <a:xfrm>
                <a:off x="1327384" y="4296082"/>
                <a:ext cx="10897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e>
                      </m:d>
                    </m:oMath>
                  </m:oMathPara>
                </a14:m>
                <a:endParaRPr lang="zh-CN" altLang="en-US" sz="2400" dirty="0"/>
              </a:p>
            </p:txBody>
          </p:sp>
        </mc:Choice>
        <mc:Fallback xmlns="">
          <p:sp>
            <p:nvSpPr>
              <p:cNvPr id="12" name="Rectangle 11">
                <a:extLst>
                  <a:ext uri="{FF2B5EF4-FFF2-40B4-BE49-F238E27FC236}">
                    <a16:creationId xmlns:a16="http://schemas.microsoft.com/office/drawing/2014/main" id="{90C517B8-8D24-4E7F-8E5B-CBBE76B0FC6D}"/>
                  </a:ext>
                </a:extLst>
              </p:cNvPr>
              <p:cNvSpPr>
                <a:spLocks noRot="1" noChangeAspect="1" noMove="1" noResize="1" noEditPoints="1" noAdjustHandles="1" noChangeArrowheads="1" noChangeShapeType="1" noTextEdit="1"/>
              </p:cNvSpPr>
              <p:nvPr/>
            </p:nvSpPr>
            <p:spPr>
              <a:xfrm>
                <a:off x="1327384" y="4296082"/>
                <a:ext cx="1089792" cy="461665"/>
              </a:xfrm>
              <a:prstGeom prst="rect">
                <a:avLst/>
              </a:prstGeom>
              <a:blipFill>
                <a:blip r:embed="rId4"/>
                <a:stretch>
                  <a:fillRect t="-129333" r="-67598" b="-20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138494D-838D-471E-A64A-4E7A05D5FBF3}"/>
                  </a:ext>
                </a:extLst>
              </p:cNvPr>
              <p:cNvSpPr/>
              <p:nvPr/>
            </p:nvSpPr>
            <p:spPr>
              <a:xfrm>
                <a:off x="1327384" y="4731586"/>
                <a:ext cx="920649" cy="5109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m:t>
                          </m:r>
                        </m:e>
                      </m:d>
                    </m:oMath>
                  </m:oMathPara>
                </a14:m>
                <a:endParaRPr lang="zh-CN" altLang="en-US" sz="2400" dirty="0"/>
              </a:p>
            </p:txBody>
          </p:sp>
        </mc:Choice>
        <mc:Fallback xmlns="">
          <p:sp>
            <p:nvSpPr>
              <p:cNvPr id="13" name="Rectangle 12">
                <a:extLst>
                  <a:ext uri="{FF2B5EF4-FFF2-40B4-BE49-F238E27FC236}">
                    <a16:creationId xmlns:a16="http://schemas.microsoft.com/office/drawing/2014/main" id="{5138494D-838D-471E-A64A-4E7A05D5FBF3}"/>
                  </a:ext>
                </a:extLst>
              </p:cNvPr>
              <p:cNvSpPr>
                <a:spLocks noRot="1" noChangeAspect="1" noMove="1" noResize="1" noEditPoints="1" noAdjustHandles="1" noChangeArrowheads="1" noChangeShapeType="1" noTextEdit="1"/>
              </p:cNvSpPr>
              <p:nvPr/>
            </p:nvSpPr>
            <p:spPr>
              <a:xfrm>
                <a:off x="1327384" y="4731586"/>
                <a:ext cx="920649" cy="51097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287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Weather dataset: 14K labelled images. </a:t>
            </a:r>
          </a:p>
          <a:p>
            <a:r>
              <a:rPr lang="en-US" dirty="0"/>
              <a:t>Sunny and cloudy, roughly 50% each.</a:t>
            </a:r>
          </a:p>
          <a:p>
            <a:r>
              <a:rPr lang="en-US" altLang="zh-CN" dirty="0"/>
              <a:t>Three sources: Sun Dataset</a:t>
            </a:r>
            <a:r>
              <a:rPr lang="en-US" altLang="zh-CN"/>
              <a:t>, LabelMe </a:t>
            </a:r>
            <a:r>
              <a:rPr lang="en-US" altLang="zh-CN" dirty="0"/>
              <a:t>Dataset and Flickr.</a:t>
            </a:r>
            <a:endParaRPr lang="en-US" dirty="0"/>
          </a:p>
        </p:txBody>
      </p:sp>
    </p:spTree>
    <p:extLst>
      <p:ext uri="{BB962C8B-B14F-4D97-AF65-F5344CB8AC3E}">
        <p14:creationId xmlns:p14="http://schemas.microsoft.com/office/powerpoint/2010/main" val="118053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presentation (widescreen)</Template>
  <TotalTime>1620</TotalTime>
  <Words>561</Words>
  <Application>Microsoft Office PowerPoint</Application>
  <PresentationFormat>Widescreen</PresentationFormat>
  <Paragraphs>70</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幼圆</vt:lpstr>
      <vt:lpstr>Arial</vt:lpstr>
      <vt:lpstr>Cambria Math</vt:lpstr>
      <vt:lpstr>Science Project 16x9</vt:lpstr>
      <vt:lpstr>Two-Class Weather Classification</vt:lpstr>
      <vt:lpstr>Based paper: Lu C, Lin D, Jia J, et al. Two-class weather classification[C]//Proceedings of the IEEE Conference on Computer Vision and Pattern Recognition. 2014: 3718-3725. </vt:lpstr>
      <vt:lpstr>Problem</vt:lpstr>
      <vt:lpstr>Weather Feature</vt:lpstr>
      <vt:lpstr>Weather Feature</vt:lpstr>
      <vt:lpstr>Collaborative Learning with Homogeneous Voters</vt:lpstr>
      <vt:lpstr>Collaborative Learning with Homogeneous Voters</vt:lpstr>
      <vt:lpstr>Collaborative Learning with Homogeneous Voters</vt:lpstr>
      <vt:lpstr>Dataset</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Two-Class Weather Classification</dc:title>
  <dc:creator>kangqingbo</dc:creator>
  <cp:lastModifiedBy>kangqingbo</cp:lastModifiedBy>
  <cp:revision>27</cp:revision>
  <dcterms:created xsi:type="dcterms:W3CDTF">2017-11-27T02:27:16Z</dcterms:created>
  <dcterms:modified xsi:type="dcterms:W3CDTF">2017-11-29T17:02:46Z</dcterms:modified>
</cp:coreProperties>
</file>